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2"/>
  </p:notesMasterIdLst>
  <p:sldIdLst>
    <p:sldId id="607" r:id="rId2"/>
    <p:sldId id="608" r:id="rId3"/>
    <p:sldId id="610" r:id="rId4"/>
    <p:sldId id="641" r:id="rId5"/>
    <p:sldId id="611" r:id="rId6"/>
    <p:sldId id="612" r:id="rId7"/>
    <p:sldId id="642" r:id="rId8"/>
    <p:sldId id="613" r:id="rId9"/>
    <p:sldId id="614" r:id="rId10"/>
    <p:sldId id="643" r:id="rId11"/>
    <p:sldId id="615" r:id="rId12"/>
    <p:sldId id="616" r:id="rId13"/>
    <p:sldId id="645" r:id="rId14"/>
    <p:sldId id="617" r:id="rId15"/>
    <p:sldId id="618" r:id="rId16"/>
    <p:sldId id="644" r:id="rId17"/>
    <p:sldId id="646" r:id="rId18"/>
    <p:sldId id="647" r:id="rId19"/>
    <p:sldId id="619" r:id="rId20"/>
    <p:sldId id="621" r:id="rId21"/>
    <p:sldId id="620" r:id="rId22"/>
    <p:sldId id="622" r:id="rId23"/>
    <p:sldId id="623" r:id="rId24"/>
    <p:sldId id="624" r:id="rId25"/>
    <p:sldId id="625" r:id="rId26"/>
    <p:sldId id="628" r:id="rId27"/>
    <p:sldId id="626" r:id="rId28"/>
    <p:sldId id="627" r:id="rId29"/>
    <p:sldId id="640" r:id="rId30"/>
    <p:sldId id="648" r:id="rId31"/>
    <p:sldId id="649" r:id="rId32"/>
    <p:sldId id="629" r:id="rId33"/>
    <p:sldId id="631" r:id="rId34"/>
    <p:sldId id="630" r:id="rId35"/>
    <p:sldId id="632" r:id="rId36"/>
    <p:sldId id="633" r:id="rId37"/>
    <p:sldId id="650" r:id="rId38"/>
    <p:sldId id="609" r:id="rId39"/>
    <p:sldId id="637" r:id="rId40"/>
    <p:sldId id="638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62222"/>
    <a:srgbClr val="00FA00"/>
    <a:srgbClr val="17385F"/>
    <a:srgbClr val="BC2922"/>
    <a:srgbClr val="950F05"/>
    <a:srgbClr val="F85A5A"/>
    <a:srgbClr val="F51111"/>
    <a:srgbClr val="EB1B1B"/>
    <a:srgbClr val="C013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13" autoAdjust="0"/>
    <p:restoredTop sz="95701" autoAdjust="0"/>
  </p:normalViewPr>
  <p:slideViewPr>
    <p:cSldViewPr>
      <p:cViewPr varScale="1">
        <p:scale>
          <a:sx n="131" d="100"/>
          <a:sy n="131" d="100"/>
        </p:scale>
        <p:origin x="209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2" d="100"/>
        <a:sy n="9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FEE85C-12D8-4E7F-A40E-648F4A545D4B}" type="datetimeFigureOut">
              <a:rPr lang="en-US" smtClean="0"/>
              <a:t>9/2/19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4ACFD-7A7C-47DE-BDB0-03582906F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4ACFD-7A7C-47DE-BDB0-03582906FB0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871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投影片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448816" y="4725144"/>
            <a:ext cx="8443664" cy="1142256"/>
          </a:xfrm>
        </p:spPr>
        <p:txBody>
          <a:bodyPr anchor="b"/>
          <a:lstStyle>
            <a:lvl1pPr algn="r">
              <a:defRPr cap="all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4198D9F8-B43C-4F13-A1F7-75C7E20AEE15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648" y="162366"/>
            <a:ext cx="8153400" cy="818362"/>
          </a:xfrm>
        </p:spPr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683568" cy="381653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8153400" cy="4824536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TW" altLang="en-US" dirty="0"/>
              <a:t>按一下以編輯母片文字樣式</a:t>
            </a:r>
          </a:p>
          <a:p>
            <a:pPr lvl="1" eaLnBrk="1" latinLnBrk="0" hangingPunct="1"/>
            <a:r>
              <a:rPr lang="zh-TW" altLang="en-US" dirty="0"/>
              <a:t>第二層</a:t>
            </a:r>
          </a:p>
          <a:p>
            <a:pPr lvl="2" eaLnBrk="1" latinLnBrk="0" hangingPunct="1"/>
            <a:r>
              <a:rPr lang="zh-TW" altLang="en-US" dirty="0"/>
              <a:t>第三層</a:t>
            </a:r>
          </a:p>
          <a:p>
            <a:pPr lvl="3" eaLnBrk="1" latinLnBrk="0" hangingPunct="1"/>
            <a:r>
              <a:rPr lang="zh-TW" altLang="en-US" dirty="0"/>
              <a:t>第四層</a:t>
            </a:r>
          </a:p>
          <a:p>
            <a:pPr lvl="4" eaLnBrk="1" latinLnBrk="0" hangingPunct="1"/>
            <a:r>
              <a:rPr lang="zh-TW" altLang="en-US" dirty="0"/>
              <a:t>第五層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71600" y="2343944"/>
            <a:ext cx="7123113" cy="3821360"/>
          </a:xfrm>
        </p:spPr>
        <p:txBody>
          <a:bodyPr anchor="t">
            <a:normAutofit/>
          </a:bodyPr>
          <a:lstStyle>
            <a:lvl1pPr marL="363538" indent="-363538">
              <a:buClr>
                <a:schemeClr val="accent3">
                  <a:lumMod val="75000"/>
                </a:schemeClr>
              </a:buClr>
              <a:buSzPct val="90000"/>
              <a:buFont typeface="Wingdings" pitchFamily="2" charset="2"/>
              <a:buChar char="l"/>
              <a:defRPr sz="24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7" name="矩形 6"/>
          <p:cNvSpPr/>
          <p:nvPr/>
        </p:nvSpPr>
        <p:spPr bwMode="white">
          <a:xfrm>
            <a:off x="0" y="1124744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200944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1371600" y="1200944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1200944"/>
            <a:ext cx="7620000" cy="990600"/>
          </a:xfrm>
        </p:spPr>
        <p:txBody>
          <a:bodyPr/>
          <a:lstStyle>
            <a:lvl1pPr algn="l">
              <a:buNone/>
              <a:defRPr sz="4400" b="1" cap="none">
                <a:solidFill>
                  <a:srgbClr val="FFFFFF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1353344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8153400" cy="9361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 txBox="1">
            <a:spLocks/>
          </p:cNvSpPr>
          <p:nvPr/>
        </p:nvSpPr>
        <p:spPr>
          <a:xfrm>
            <a:off x="8460432" y="6453336"/>
            <a:ext cx="683568" cy="381653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defPPr>
              <a:defRPr lang="zh-TW"/>
            </a:defPPr>
            <a:lvl1pPr marL="0" algn="ctr" defTabSz="914400" rtl="0" eaLnBrk="1" latinLnBrk="0" hangingPunct="1"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1F7C61-E806-464B-B0A8-1A94F5094F2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學習目標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691680" y="366936"/>
            <a:ext cx="7223720" cy="4574232"/>
          </a:xfrm>
        </p:spPr>
        <p:txBody>
          <a:bodyPr>
            <a:normAutofit/>
          </a:bodyPr>
          <a:lstStyle>
            <a:lvl1pPr marL="342900" indent="-342900">
              <a:buClr>
                <a:schemeClr val="accent3">
                  <a:lumMod val="75000"/>
                </a:schemeClr>
              </a:buClr>
              <a:buSzPct val="80000"/>
              <a:buFont typeface="Wingdings" pitchFamily="2" charset="2"/>
              <a:buChar char="l"/>
              <a:defRPr sz="28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8" name="矩形 7"/>
          <p:cNvSpPr/>
          <p:nvPr/>
        </p:nvSpPr>
        <p:spPr bwMode="white">
          <a:xfrm>
            <a:off x="-9144" y="513432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-9144" y="522576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1545336" y="521661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0200" y="5210520"/>
            <a:ext cx="7315200" cy="685800"/>
          </a:xfrm>
        </p:spPr>
        <p:txBody>
          <a:bodyPr anchor="ctr">
            <a:normAutofit/>
          </a:bodyPr>
          <a:lstStyle>
            <a:lvl1pPr algn="l"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11" name="矩形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4198D9F8-B43C-4F13-A1F7-75C7E20AEE15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522956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5" b="100000" l="599" r="100000">
                        <a14:foregroundMark x1="28743" y1="55856" x2="28743" y2="55856"/>
                        <a14:foregroundMark x1="17964" y1="58559" x2="17964" y2="58559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325" y="4179262"/>
            <a:ext cx="159067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95992" y="0"/>
            <a:ext cx="8548007" cy="9807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dirty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495008"/>
            <a:ext cx="8153400" cy="474230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dirty="0"/>
              <a:t>按一下以編輯母片文字樣式</a:t>
            </a:r>
          </a:p>
          <a:p>
            <a:pPr lvl="1" eaLnBrk="1" latinLnBrk="0" hangingPunct="1"/>
            <a:r>
              <a:rPr kumimoji="0" lang="zh-TW" altLang="en-US" dirty="0"/>
              <a:t>第二層</a:t>
            </a:r>
          </a:p>
          <a:p>
            <a:pPr lvl="2" eaLnBrk="1" latinLnBrk="0" hangingPunct="1"/>
            <a:r>
              <a:rPr kumimoji="0" lang="zh-TW" altLang="en-US" dirty="0"/>
              <a:t>第三層</a:t>
            </a:r>
          </a:p>
          <a:p>
            <a:pPr lvl="3" eaLnBrk="1" latinLnBrk="0" hangingPunct="1"/>
            <a:r>
              <a:rPr kumimoji="0" lang="zh-TW" altLang="en-US" dirty="0"/>
              <a:t>第四層</a:t>
            </a:r>
          </a:p>
          <a:p>
            <a:pPr lvl="4" eaLnBrk="1" latinLnBrk="0" hangingPunct="1"/>
            <a:r>
              <a:rPr kumimoji="0" lang="zh-TW" altLang="en-US" dirty="0"/>
              <a:t>第五層</a:t>
            </a:r>
            <a:endParaRPr kumimoji="0" lang="en-US" dirty="0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096000" y="645353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198D9F8-B43C-4F13-A1F7-75C7E20AEE15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609600" y="645333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矩形 6"/>
          <p:cNvSpPr/>
          <p:nvPr/>
        </p:nvSpPr>
        <p:spPr bwMode="white">
          <a:xfrm>
            <a:off x="0" y="980728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026448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600" b="1" dirty="0"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0550" y="1026448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0" y="1018510"/>
            <a:ext cx="533400" cy="236538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ctr" eaLnBrk="1" latinLnBrk="0" hangingPunct="1">
              <a:defRPr kumimoji="0" sz="1800" b="1">
                <a:solidFill>
                  <a:srgbClr val="FFFFFF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533400" cy="9807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 algn="l" rtl="0" eaLnBrk="1" latinLnBrk="0" hangingPunct="1">
        <a:spcBef>
          <a:spcPct val="0"/>
        </a:spcBef>
        <a:buNone/>
        <a:defRPr kumimoji="0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just" rtl="0" eaLnBrk="1" latinLnBrk="0" hangingPunct="1">
        <a:spcBef>
          <a:spcPts val="300"/>
        </a:spcBef>
        <a:spcAft>
          <a:spcPts val="600"/>
        </a:spcAft>
        <a:buClr>
          <a:schemeClr val="accent2"/>
        </a:buClr>
        <a:buSzPct val="60000"/>
        <a:buFont typeface="Wingdings"/>
        <a:buChar char=""/>
        <a:defRPr kumimoji="0"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just" rtl="0" eaLnBrk="1" latinLnBrk="0" hangingPunct="1">
        <a:spcBef>
          <a:spcPts val="300"/>
        </a:spcBef>
        <a:spcAft>
          <a:spcPts val="600"/>
        </a:spcAft>
        <a:buClr>
          <a:schemeClr val="accent1"/>
        </a:buClr>
        <a:buSzPct val="70000"/>
        <a:buFont typeface="Wingdings 2"/>
        <a:buChar char=""/>
        <a:defRPr kumimoji="0"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2"/>
        </a:buClr>
        <a:buSzPct val="75000"/>
        <a:buFont typeface="Wingdings"/>
        <a:buChar char=""/>
        <a:defRPr kumimoji="0" sz="18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3"/>
        </a:buClr>
        <a:buSzPct val="75000"/>
        <a:buFont typeface="Wingdings"/>
        <a:buChar char=""/>
        <a:defRPr kumimoji="0" sz="16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4"/>
        </a:buClr>
        <a:buSzPct val="65000"/>
        <a:buFont typeface="Wingdings"/>
        <a:buChar char=""/>
        <a:defRPr kumimoji="0"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第</a:t>
            </a:r>
            <a:r>
              <a:rPr lang="en-US" altLang="zh-TW" dirty="0"/>
              <a:t>01</a:t>
            </a:r>
            <a:r>
              <a:rPr lang="zh-TW" altLang="en-US" dirty="0"/>
              <a:t>章　常見的資料結構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033200A-9810-E845-8C83-63AEBA31215F}"/>
              </a:ext>
            </a:extLst>
          </p:cNvPr>
          <p:cNvSpPr/>
          <p:nvPr/>
        </p:nvSpPr>
        <p:spPr>
          <a:xfrm>
            <a:off x="2498272" y="6226628"/>
            <a:ext cx="3600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http://gg.gg/108IT-PlayList-YouTube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09A46A4-C24C-A048-906A-E79051E01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267944"/>
            <a:ext cx="1510249" cy="151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99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39A0FE-2891-C54E-AC6D-9E787C42B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1-2</a:t>
            </a:r>
            <a:r>
              <a:rPr lang="zh-TW" altLang="en-US" dirty="0"/>
              <a:t>　常見的資料結構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C6E407F-FA12-9A4D-9969-CEB3FF242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78314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EEF4C0C-6A27-BC43-96AB-0EB1EF953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35" y="1335485"/>
            <a:ext cx="594317" cy="56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472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1-2</a:t>
            </a:r>
            <a:r>
              <a:rPr lang="zh-TW" altLang="en-US" dirty="0"/>
              <a:t>　常見的資料結構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佇列</a:t>
            </a:r>
            <a:r>
              <a:rPr lang="zh-TW" altLang="en-US" dirty="0"/>
              <a:t>（</a:t>
            </a:r>
            <a:r>
              <a:rPr lang="en" altLang="zh-TW" dirty="0"/>
              <a:t>Queue</a:t>
            </a:r>
            <a:r>
              <a:rPr lang="zh-TW" altLang="en" dirty="0"/>
              <a:t>）</a:t>
            </a:r>
            <a:r>
              <a:rPr lang="zh-TW" altLang="en-US" dirty="0"/>
              <a:t>是一種符合</a:t>
            </a:r>
            <a:r>
              <a:rPr lang="zh-TW" altLang="en-US" dirty="0">
                <a:solidFill>
                  <a:srgbClr val="FF0000"/>
                </a:solidFill>
              </a:rPr>
              <a:t>先進先出</a:t>
            </a:r>
            <a:r>
              <a:rPr lang="zh-TW" altLang="en-US" dirty="0"/>
              <a:t>原則的資料結構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38167C9-0936-AF42-859E-D8C9D9F1F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3065006"/>
            <a:ext cx="7918704" cy="334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325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佇列的運作原理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加入</a:t>
            </a:r>
            <a:r>
              <a:rPr lang="zh-TW" altLang="en-US" dirty="0"/>
              <a:t>（</a:t>
            </a:r>
            <a:r>
              <a:rPr lang="en" altLang="zh-TW" dirty="0"/>
              <a:t>Enqueue</a:t>
            </a:r>
            <a:r>
              <a:rPr lang="zh-TW" altLang="en" dirty="0"/>
              <a:t>）</a:t>
            </a:r>
            <a:r>
              <a:rPr lang="zh-TW" altLang="en-US" dirty="0"/>
              <a:t>：從最尾端放入</a:t>
            </a:r>
            <a:endParaRPr lang="en-US" altLang="zh-TW" dirty="0"/>
          </a:p>
          <a:p>
            <a:r>
              <a:rPr lang="zh-TW" altLang="en-US" dirty="0">
                <a:solidFill>
                  <a:srgbClr val="FF0000"/>
                </a:solidFill>
              </a:rPr>
              <a:t>移除</a:t>
            </a:r>
            <a:r>
              <a:rPr lang="zh-TW" altLang="en-US" dirty="0"/>
              <a:t>（</a:t>
            </a:r>
            <a:r>
              <a:rPr lang="en" altLang="zh-TW" dirty="0"/>
              <a:t>Dequeue</a:t>
            </a:r>
            <a:r>
              <a:rPr lang="zh-TW" altLang="en" dirty="0"/>
              <a:t>）</a:t>
            </a:r>
            <a:r>
              <a:rPr lang="zh-TW" altLang="en-US" dirty="0"/>
              <a:t>：從最前端拿取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DC3B649-0F49-0F47-AE82-722C1D078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048000"/>
            <a:ext cx="5943600" cy="300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070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490C87-4D09-5849-8D21-D10301F6D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1-2</a:t>
            </a:r>
            <a:r>
              <a:rPr lang="zh-TW" altLang="en-US" dirty="0"/>
              <a:t>　常見的資料結構</a:t>
            </a:r>
            <a:endParaRPr kumimoji="1"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6BBCFC5-AABB-E041-A9CF-1FDB5C58F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57216"/>
            <a:ext cx="8534400" cy="5132629"/>
          </a:xfrm>
          <a:prstGeom prst="rect">
            <a:avLst/>
          </a:prstGeom>
        </p:spPr>
      </p:pic>
      <p:sp>
        <p:nvSpPr>
          <p:cNvPr id="4" name="Text Box 17">
            <a:extLst>
              <a:ext uri="{FF2B5EF4-FFF2-40B4-BE49-F238E27FC236}">
                <a16:creationId xmlns:a16="http://schemas.microsoft.com/office/drawing/2014/main" id="{B35B3AA3-3832-2144-B731-D1D474BA1D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876800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sp>
        <p:nvSpPr>
          <p:cNvPr id="5" name="AutoShape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1AACD091-7D9B-6347-8E04-39C8F0220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718" y="6388564"/>
            <a:ext cx="304800" cy="343076"/>
          </a:xfrm>
          <a:prstGeom prst="actionButtonBlank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/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000" dirty="0">
                <a:ea typeface="標楷體" panose="02010601000101010101" pitchFamily="2" charset="-120"/>
              </a:rPr>
              <a:t>解</a:t>
            </a:r>
          </a:p>
        </p:txBody>
      </p:sp>
      <p:sp>
        <p:nvSpPr>
          <p:cNvPr id="6" name="Text Box 17">
            <a:extLst>
              <a:ext uri="{FF2B5EF4-FFF2-40B4-BE49-F238E27FC236}">
                <a16:creationId xmlns:a16="http://schemas.microsoft.com/office/drawing/2014/main" id="{335C096A-B89B-944D-B5A6-4574CD638A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472" y="5201292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sp>
        <p:nvSpPr>
          <p:cNvPr id="7" name="Text Box 17">
            <a:extLst>
              <a:ext uri="{FF2B5EF4-FFF2-40B4-BE49-F238E27FC236}">
                <a16:creationId xmlns:a16="http://schemas.microsoft.com/office/drawing/2014/main" id="{785728F3-508A-884B-AC20-81A619AC36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472" y="5508380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DA1A4D4-103F-2C4A-93B1-9B14F937D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35" y="1335485"/>
            <a:ext cx="594317" cy="56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6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1-2</a:t>
            </a:r>
            <a:r>
              <a:rPr lang="zh-TW" altLang="en-US" dirty="0"/>
              <a:t>　常見的資料結構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將物件串接在一起，方便增加或移除物件的方式，就是</a:t>
            </a:r>
            <a:r>
              <a:rPr lang="zh-TW" altLang="en-US" dirty="0">
                <a:solidFill>
                  <a:srgbClr val="FF0000"/>
                </a:solidFill>
              </a:rPr>
              <a:t>鏈結串列</a:t>
            </a:r>
            <a:r>
              <a:rPr lang="zh-TW" altLang="en-US" dirty="0"/>
              <a:t>（</a:t>
            </a:r>
            <a:r>
              <a:rPr lang="en" altLang="zh-TW" dirty="0"/>
              <a:t>Linked List</a:t>
            </a:r>
            <a:r>
              <a:rPr lang="zh-TW" altLang="en" dirty="0"/>
              <a:t>）</a:t>
            </a:r>
            <a:endParaRPr lang="zh-TW" altLang="en-US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FBD2C60-4B0A-3148-BC00-A41801D32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113293"/>
            <a:ext cx="8686800" cy="248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7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鏈結串列的運作原理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插入</a:t>
            </a:r>
            <a:r>
              <a:rPr lang="zh-TW" altLang="en-US" dirty="0"/>
              <a:t>或</a:t>
            </a:r>
            <a:r>
              <a:rPr lang="zh-TW" altLang="en-US" dirty="0">
                <a:solidFill>
                  <a:srgbClr val="FF0000"/>
                </a:solidFill>
              </a:rPr>
              <a:t>刪除</a:t>
            </a:r>
            <a:r>
              <a:rPr lang="zh-TW" altLang="en-US" dirty="0"/>
              <a:t>節點，就像火車可以依需求增加或減少車廂數量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833E622-A097-A240-8782-E0C9BED9D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48" y="2743200"/>
            <a:ext cx="7924800" cy="354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669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818665-1D36-7943-9A5A-7F96EE34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657665F-5245-2D4B-BEF9-BE4E2950E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5184133"/>
          </a:xfrm>
          <a:prstGeom prst="rect">
            <a:avLst/>
          </a:prstGeom>
        </p:spPr>
      </p:pic>
      <p:sp>
        <p:nvSpPr>
          <p:cNvPr id="4" name="Text Box 17">
            <a:extLst>
              <a:ext uri="{FF2B5EF4-FFF2-40B4-BE49-F238E27FC236}">
                <a16:creationId xmlns:a16="http://schemas.microsoft.com/office/drawing/2014/main" id="{291F66C1-AF33-B542-8EDA-1013DBD6DA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499" y="2279911"/>
            <a:ext cx="3642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400" dirty="0">
                <a:solidFill>
                  <a:srgbClr val="CC0000"/>
                </a:solidFill>
                <a:ea typeface="標楷體" panose="02010601000101010101" pitchFamily="2" charset="-120"/>
              </a:rPr>
              <a:t>Ａ</a:t>
            </a:r>
            <a:endParaRPr lang="en-US" altLang="zh-TW" sz="1400" dirty="0">
              <a:solidFill>
                <a:srgbClr val="CC0000"/>
              </a:solidFill>
              <a:ea typeface="標楷體" panose="02010601000101010101" pitchFamily="2" charset="-120"/>
            </a:endParaRPr>
          </a:p>
        </p:txBody>
      </p:sp>
      <p:sp>
        <p:nvSpPr>
          <p:cNvPr id="5" name="AutoShape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ABD06EA-20CD-ED46-B4E4-E31A4FE474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499" y="6398292"/>
            <a:ext cx="304800" cy="343076"/>
          </a:xfrm>
          <a:prstGeom prst="actionButtonBlank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/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000" dirty="0">
                <a:ea typeface="標楷體" panose="02010601000101010101" pitchFamily="2" charset="-120"/>
              </a:rPr>
              <a:t>解</a:t>
            </a:r>
          </a:p>
        </p:txBody>
      </p:sp>
      <p:sp>
        <p:nvSpPr>
          <p:cNvPr id="6" name="Text Box 17">
            <a:extLst>
              <a:ext uri="{FF2B5EF4-FFF2-40B4-BE49-F238E27FC236}">
                <a16:creationId xmlns:a16="http://schemas.microsoft.com/office/drawing/2014/main" id="{9BA95371-0B46-624B-8900-587FF812EB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499" y="2895600"/>
            <a:ext cx="3642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400" dirty="0">
                <a:solidFill>
                  <a:srgbClr val="CC0000"/>
                </a:solidFill>
                <a:ea typeface="標楷體" panose="02010601000101010101" pitchFamily="2" charset="-120"/>
              </a:rPr>
              <a:t>Ｃ</a:t>
            </a:r>
            <a:endParaRPr lang="en-US" altLang="zh-TW" sz="1400" dirty="0">
              <a:solidFill>
                <a:srgbClr val="CC0000"/>
              </a:solidFill>
              <a:ea typeface="標楷體" panose="02010601000101010101" pitchFamily="2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A00BBA4-2986-684B-ADC8-5E2CC56F2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34" y="1295400"/>
            <a:ext cx="523881" cy="4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93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17B328-FF32-CE4E-A7F3-A33069854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1CABB9D-11F3-214C-AFBC-123141EDF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2240"/>
            <a:ext cx="9144000" cy="3693520"/>
          </a:xfrm>
          <a:prstGeom prst="rect">
            <a:avLst/>
          </a:prstGeom>
        </p:spPr>
      </p:pic>
      <p:sp>
        <p:nvSpPr>
          <p:cNvPr id="5" name="Text Box 17">
            <a:extLst>
              <a:ext uri="{FF2B5EF4-FFF2-40B4-BE49-F238E27FC236}">
                <a16:creationId xmlns:a16="http://schemas.microsoft.com/office/drawing/2014/main" id="{2A8AC1CE-9384-B244-9022-8E722F6A15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3352800"/>
            <a:ext cx="3642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400" dirty="0">
                <a:solidFill>
                  <a:srgbClr val="CC0000"/>
                </a:solidFill>
                <a:ea typeface="標楷體" panose="02010601000101010101" pitchFamily="2" charset="-120"/>
              </a:rPr>
              <a:t>０</a:t>
            </a:r>
            <a:endParaRPr lang="en-US" altLang="zh-TW" sz="1400" dirty="0">
              <a:solidFill>
                <a:srgbClr val="CC0000"/>
              </a:solidFill>
              <a:ea typeface="標楷體" panose="02010601000101010101" pitchFamily="2" charset="-120"/>
            </a:endParaRPr>
          </a:p>
        </p:txBody>
      </p:sp>
      <p:sp>
        <p:nvSpPr>
          <p:cNvPr id="6" name="AutoShape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496946A-4652-0247-9CD8-BFDEF30BDE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4795" y="5437622"/>
            <a:ext cx="1354802" cy="343076"/>
          </a:xfrm>
          <a:prstGeom prst="actionButtonBlank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/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000" dirty="0">
                <a:ea typeface="標楷體" panose="02010601000101010101" pitchFamily="2" charset="-120"/>
              </a:rPr>
              <a:t>解</a:t>
            </a:r>
          </a:p>
        </p:txBody>
      </p:sp>
      <p:sp>
        <p:nvSpPr>
          <p:cNvPr id="7" name="Text Box 17">
            <a:extLst>
              <a:ext uri="{FF2B5EF4-FFF2-40B4-BE49-F238E27FC236}">
                <a16:creationId xmlns:a16="http://schemas.microsoft.com/office/drawing/2014/main" id="{A514452C-583B-B640-8C44-0D47ACEE35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7002" y="4353878"/>
            <a:ext cx="45397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109</a:t>
            </a:r>
          </a:p>
        </p:txBody>
      </p:sp>
      <p:sp>
        <p:nvSpPr>
          <p:cNvPr id="8" name="Text Box 17">
            <a:extLst>
              <a:ext uri="{FF2B5EF4-FFF2-40B4-BE49-F238E27FC236}">
                <a16:creationId xmlns:a16="http://schemas.microsoft.com/office/drawing/2014/main" id="{EA7C6BCC-B204-4744-AF7B-06513C68F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8168" y="4381440"/>
            <a:ext cx="2744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5</a:t>
            </a:r>
          </a:p>
        </p:txBody>
      </p:sp>
      <p:sp>
        <p:nvSpPr>
          <p:cNvPr id="9" name="Text Box 17">
            <a:extLst>
              <a:ext uri="{FF2B5EF4-FFF2-40B4-BE49-F238E27FC236}">
                <a16:creationId xmlns:a16="http://schemas.microsoft.com/office/drawing/2014/main" id="{932379C9-44DF-FC44-9871-3E0184A59C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3352800"/>
            <a:ext cx="3642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400" dirty="0">
                <a:solidFill>
                  <a:srgbClr val="CC0000"/>
                </a:solidFill>
                <a:ea typeface="標楷體" panose="02010601000101010101" pitchFamily="2" charset="-120"/>
              </a:rPr>
              <a:t>０</a:t>
            </a:r>
            <a:endParaRPr lang="en-US" altLang="zh-TW" sz="1400" dirty="0">
              <a:solidFill>
                <a:srgbClr val="CC0000"/>
              </a:solidFill>
              <a:ea typeface="標楷體" panose="02010601000101010101" pitchFamily="2" charset="-120"/>
            </a:endParaRPr>
          </a:p>
        </p:txBody>
      </p:sp>
      <p:sp>
        <p:nvSpPr>
          <p:cNvPr id="10" name="Text Box 17">
            <a:extLst>
              <a:ext uri="{FF2B5EF4-FFF2-40B4-BE49-F238E27FC236}">
                <a16:creationId xmlns:a16="http://schemas.microsoft.com/office/drawing/2014/main" id="{2ED66038-8F40-E64D-A3B6-845EE753DF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3352799"/>
            <a:ext cx="3642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400" dirty="0">
                <a:solidFill>
                  <a:srgbClr val="CC0000"/>
                </a:solidFill>
                <a:ea typeface="標楷體" panose="02010601000101010101" pitchFamily="2" charset="-120"/>
              </a:rPr>
              <a:t>０</a:t>
            </a:r>
            <a:endParaRPr lang="en-US" altLang="zh-TW" sz="1400" dirty="0">
              <a:solidFill>
                <a:srgbClr val="CC0000"/>
              </a:solidFill>
              <a:ea typeface="標楷體" panose="02010601000101010101" pitchFamily="2" charset="-120"/>
            </a:endParaRPr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C3394306-4E48-964D-90A4-968DE912A5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3352800"/>
            <a:ext cx="3642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400" dirty="0">
                <a:solidFill>
                  <a:srgbClr val="CC0000"/>
                </a:solidFill>
                <a:ea typeface="標楷體" panose="02010601000101010101" pitchFamily="2" charset="-120"/>
              </a:rPr>
              <a:t>０</a:t>
            </a:r>
            <a:endParaRPr lang="en-US" altLang="zh-TW" sz="1400" dirty="0">
              <a:solidFill>
                <a:srgbClr val="CC0000"/>
              </a:solidFill>
              <a:ea typeface="標楷體" panose="02010601000101010101" pitchFamily="2" charset="-120"/>
            </a:endParaRPr>
          </a:p>
        </p:txBody>
      </p:sp>
      <p:sp>
        <p:nvSpPr>
          <p:cNvPr id="12" name="Text Box 17">
            <a:extLst>
              <a:ext uri="{FF2B5EF4-FFF2-40B4-BE49-F238E27FC236}">
                <a16:creationId xmlns:a16="http://schemas.microsoft.com/office/drawing/2014/main" id="{3F3F843A-2630-054E-A741-A4AF2D9283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3352800"/>
            <a:ext cx="3642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400" dirty="0">
                <a:solidFill>
                  <a:srgbClr val="CC0000"/>
                </a:solidFill>
                <a:ea typeface="標楷體" panose="02010601000101010101" pitchFamily="2" charset="-120"/>
              </a:rPr>
              <a:t>０</a:t>
            </a:r>
            <a:endParaRPr lang="en-US" altLang="zh-TW" sz="1400" dirty="0">
              <a:solidFill>
                <a:srgbClr val="CC0000"/>
              </a:solidFill>
              <a:ea typeface="標楷體" panose="02010601000101010101" pitchFamily="2" charset="-120"/>
            </a:endParaRPr>
          </a:p>
        </p:txBody>
      </p:sp>
      <p:sp>
        <p:nvSpPr>
          <p:cNvPr id="13" name="Text Box 17">
            <a:extLst>
              <a:ext uri="{FF2B5EF4-FFF2-40B4-BE49-F238E27FC236}">
                <a16:creationId xmlns:a16="http://schemas.microsoft.com/office/drawing/2014/main" id="{98F82263-B2D8-2E43-A0D5-0AE5FB54ED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352799"/>
            <a:ext cx="3642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400" dirty="0">
                <a:solidFill>
                  <a:srgbClr val="CC0000"/>
                </a:solidFill>
                <a:ea typeface="標楷體" panose="02010601000101010101" pitchFamily="2" charset="-120"/>
              </a:rPr>
              <a:t>０</a:t>
            </a:r>
            <a:endParaRPr lang="en-US" altLang="zh-TW" sz="1400" dirty="0">
              <a:solidFill>
                <a:srgbClr val="CC0000"/>
              </a:solidFill>
              <a:ea typeface="標楷體" panose="02010601000101010101" pitchFamily="2" charset="-120"/>
            </a:endParaRPr>
          </a:p>
        </p:txBody>
      </p:sp>
      <p:sp>
        <p:nvSpPr>
          <p:cNvPr id="14" name="Text Box 17">
            <a:extLst>
              <a:ext uri="{FF2B5EF4-FFF2-40B4-BE49-F238E27FC236}">
                <a16:creationId xmlns:a16="http://schemas.microsoft.com/office/drawing/2014/main" id="{376297A1-0204-DA48-8CF7-8554043659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3352800"/>
            <a:ext cx="3642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400" dirty="0">
                <a:solidFill>
                  <a:srgbClr val="CC0000"/>
                </a:solidFill>
                <a:ea typeface="標楷體" panose="02010601000101010101" pitchFamily="2" charset="-120"/>
              </a:rPr>
              <a:t>０</a:t>
            </a:r>
            <a:endParaRPr lang="en-US" altLang="zh-TW" sz="1400" dirty="0">
              <a:solidFill>
                <a:srgbClr val="CC0000"/>
              </a:solidFill>
              <a:ea typeface="標楷體" panose="02010601000101010101" pitchFamily="2" charset="-120"/>
            </a:endParaRPr>
          </a:p>
        </p:txBody>
      </p:sp>
      <p:sp>
        <p:nvSpPr>
          <p:cNvPr id="15" name="Text Box 17">
            <a:extLst>
              <a:ext uri="{FF2B5EF4-FFF2-40B4-BE49-F238E27FC236}">
                <a16:creationId xmlns:a16="http://schemas.microsoft.com/office/drawing/2014/main" id="{563F3947-1301-0A46-832F-0B84F107F4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3352800"/>
            <a:ext cx="3642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400" dirty="0">
                <a:solidFill>
                  <a:srgbClr val="CC0000"/>
                </a:solidFill>
                <a:ea typeface="標楷體" panose="02010601000101010101" pitchFamily="2" charset="-120"/>
              </a:rPr>
              <a:t>０</a:t>
            </a:r>
            <a:endParaRPr lang="en-US" altLang="zh-TW" sz="1400" dirty="0">
              <a:solidFill>
                <a:srgbClr val="CC0000"/>
              </a:solidFill>
              <a:ea typeface="標楷體" panose="02010601000101010101" pitchFamily="2" charset="-120"/>
            </a:endParaRPr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D15F3B34-6A14-174D-A9F8-EFB5DB679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3352799"/>
            <a:ext cx="45397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109</a:t>
            </a:r>
          </a:p>
        </p:txBody>
      </p:sp>
      <p:sp>
        <p:nvSpPr>
          <p:cNvPr id="17" name="Text Box 17">
            <a:extLst>
              <a:ext uri="{FF2B5EF4-FFF2-40B4-BE49-F238E27FC236}">
                <a16:creationId xmlns:a16="http://schemas.microsoft.com/office/drawing/2014/main" id="{6A8B02D8-E01D-004B-8BBA-18AF365BC9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2596" y="3352800"/>
            <a:ext cx="3642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400" dirty="0">
                <a:solidFill>
                  <a:srgbClr val="CC0000"/>
                </a:solidFill>
                <a:ea typeface="標楷體" panose="02010601000101010101" pitchFamily="2" charset="-120"/>
              </a:rPr>
              <a:t>０</a:t>
            </a:r>
            <a:endParaRPr lang="en-US" altLang="zh-TW" sz="1400" dirty="0">
              <a:solidFill>
                <a:srgbClr val="CC0000"/>
              </a:solidFill>
              <a:ea typeface="標楷體" panose="02010601000101010101" pitchFamily="2" charset="-120"/>
            </a:endParaRPr>
          </a:p>
        </p:txBody>
      </p:sp>
      <p:sp>
        <p:nvSpPr>
          <p:cNvPr id="18" name="Text Box 17">
            <a:extLst>
              <a:ext uri="{FF2B5EF4-FFF2-40B4-BE49-F238E27FC236}">
                <a16:creationId xmlns:a16="http://schemas.microsoft.com/office/drawing/2014/main" id="{56727C0F-B90E-A64F-9CBA-D26631B8E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2196" y="3352800"/>
            <a:ext cx="2744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5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F51E375F-1532-5B48-BB9B-2907A38FB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35" y="1335485"/>
            <a:ext cx="594317" cy="56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0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"/>
                            </p:stCondLst>
                            <p:childTnLst>
                              <p:par>
                                <p:cTn id="2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"/>
                            </p:stCondLst>
                            <p:childTnLst>
                              <p:par>
                                <p:cTn id="3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"/>
                            </p:stCondLst>
                            <p:childTnLst>
                              <p:par>
                                <p:cTn id="3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0"/>
                            </p:stCondLst>
                            <p:childTnLst>
                              <p:par>
                                <p:cTn id="4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0"/>
                            </p:stCondLst>
                            <p:childTnLst>
                              <p:par>
                                <p:cTn id="4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0"/>
                            </p:stCondLst>
                            <p:childTnLst>
                              <p:par>
                                <p:cTn id="5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"/>
                            </p:stCondLst>
                            <p:childTnLst>
                              <p:par>
                                <p:cTn id="5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"/>
                            </p:stCondLst>
                            <p:childTnLst>
                              <p:par>
                                <p:cTn id="6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100"/>
                            </p:stCondLst>
                            <p:childTnLst>
                              <p:par>
                                <p:cTn id="6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918226-0528-FF41-B438-093D6878E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1-2</a:t>
            </a:r>
            <a:r>
              <a:rPr lang="zh-TW" altLang="en-US" dirty="0"/>
              <a:t>　常見的資料結構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011846B-52EE-A841-8B54-35E8CA308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5400"/>
            <a:ext cx="7924800" cy="502548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24BA598-345D-CD42-BA77-4DDA1E823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35" y="1335485"/>
            <a:ext cx="594317" cy="56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276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1-2</a:t>
            </a:r>
            <a:r>
              <a:rPr lang="zh-TW" altLang="en-US" dirty="0"/>
              <a:t>　常見的資料結構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樹</a:t>
            </a:r>
            <a:r>
              <a:rPr lang="zh-TW" altLang="en-US" dirty="0"/>
              <a:t>（</a:t>
            </a:r>
            <a:r>
              <a:rPr lang="en" altLang="zh-TW" dirty="0"/>
              <a:t>Tree</a:t>
            </a:r>
            <a:r>
              <a:rPr lang="zh-TW" altLang="en" dirty="0"/>
              <a:t>）</a:t>
            </a:r>
            <a:r>
              <a:rPr lang="zh-TW" altLang="en-US" dirty="0"/>
              <a:t>是一種形狀類似樹木枝幹的資料結構（圖</a:t>
            </a:r>
            <a:r>
              <a:rPr lang="en-US" altLang="zh-TW" dirty="0"/>
              <a:t>1-15</a:t>
            </a:r>
            <a:r>
              <a:rPr lang="zh-TW" altLang="en-US" dirty="0"/>
              <a:t>），由節點（</a:t>
            </a:r>
            <a:r>
              <a:rPr lang="en" altLang="zh-TW" dirty="0"/>
              <a:t>Node</a:t>
            </a:r>
            <a:r>
              <a:rPr lang="zh-TW" altLang="en" dirty="0"/>
              <a:t>）</a:t>
            </a:r>
            <a:r>
              <a:rPr lang="zh-TW" altLang="en-US" dirty="0"/>
              <a:t>與分支（</a:t>
            </a:r>
            <a:r>
              <a:rPr lang="en" altLang="zh-TW" dirty="0"/>
              <a:t>Branch</a:t>
            </a:r>
            <a:r>
              <a:rPr lang="zh-TW" altLang="en" dirty="0"/>
              <a:t>）</a:t>
            </a:r>
            <a:r>
              <a:rPr lang="zh-TW" altLang="en-US" dirty="0"/>
              <a:t>組成</a:t>
            </a:r>
          </a:p>
          <a:p>
            <a:endParaRPr kumimoji="1" lang="zh-TW" altLang="en-US" dirty="0"/>
          </a:p>
        </p:txBody>
      </p:sp>
      <p:pic>
        <p:nvPicPr>
          <p:cNvPr id="5" name="內容版面配置區 3">
            <a:extLst>
              <a:ext uri="{FF2B5EF4-FFF2-40B4-BE49-F238E27FC236}">
                <a16:creationId xmlns:a16="http://schemas.microsoft.com/office/drawing/2014/main" id="{9F1462A4-825F-A64F-B443-1C5C1C658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032067"/>
            <a:ext cx="6781800" cy="362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419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1-1</a:t>
            </a:r>
            <a:r>
              <a:rPr lang="zh-TW" altLang="en-US" dirty="0"/>
              <a:t>　資料結構簡介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155767FA-62B5-4240-9756-EF242860CE8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將資料依照一定規律存放的方法，就稱為</a:t>
            </a:r>
            <a:r>
              <a:rPr lang="zh-TW" altLang="en-US" dirty="0">
                <a:solidFill>
                  <a:srgbClr val="FF0000"/>
                </a:solidFill>
              </a:rPr>
              <a:t>資料結構</a:t>
            </a:r>
            <a:r>
              <a:rPr lang="zh-TW" altLang="en-US" dirty="0"/>
              <a:t>（</a:t>
            </a:r>
            <a:r>
              <a:rPr lang="en" altLang="zh-TW" dirty="0"/>
              <a:t>Data</a:t>
            </a:r>
            <a:r>
              <a:rPr lang="zh-TW" altLang="en-US" dirty="0"/>
              <a:t> </a:t>
            </a:r>
            <a:r>
              <a:rPr lang="en" altLang="zh-TW" dirty="0"/>
              <a:t>Structure</a:t>
            </a:r>
            <a:r>
              <a:rPr lang="zh-TW" altLang="en" dirty="0"/>
              <a:t>）</a:t>
            </a:r>
            <a:endParaRPr lang="en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pic>
        <p:nvPicPr>
          <p:cNvPr id="6" name="內容版面配置區 3">
            <a:extLst>
              <a:ext uri="{FF2B5EF4-FFF2-40B4-BE49-F238E27FC236}">
                <a16:creationId xmlns:a16="http://schemas.microsoft.com/office/drawing/2014/main" id="{8A47EAAA-3DC7-9E42-9389-53AD9A2AD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225" y="2537396"/>
            <a:ext cx="7152246" cy="432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88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賽程表是典型的樹狀結構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E6C7503-431F-2A48-A140-EFD6ACB755F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850794"/>
            <a:ext cx="8153400" cy="394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93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電腦的資料夾結構是屬於樹狀結構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2DDCC8C9-1EAD-084D-A9E7-F83776ECFE7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793748" y="1752600"/>
            <a:ext cx="5791200" cy="468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431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二元樹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二元樹</a:t>
            </a:r>
            <a:r>
              <a:rPr lang="zh-TW" altLang="en-US" dirty="0"/>
              <a:t>（</a:t>
            </a:r>
            <a:r>
              <a:rPr lang="en" altLang="zh-TW" dirty="0"/>
              <a:t>Binary Tree</a:t>
            </a:r>
            <a:r>
              <a:rPr lang="zh-TW" altLang="en" dirty="0"/>
              <a:t>）</a:t>
            </a:r>
            <a:r>
              <a:rPr lang="zh-TW" altLang="en-US" dirty="0"/>
              <a:t>是指每個節點最多只有兩個子節點的樹狀結構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5FDA071-B9EA-034C-B5BE-5CBD58302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469214"/>
            <a:ext cx="4421156" cy="417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858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二元搜尋樹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二元搜尋樹</a:t>
            </a:r>
            <a:r>
              <a:rPr lang="zh-TW" altLang="en-US" dirty="0"/>
              <a:t>（</a:t>
            </a:r>
            <a:r>
              <a:rPr lang="en" altLang="zh-TW" dirty="0"/>
              <a:t>Binary Search Tree</a:t>
            </a:r>
            <a:r>
              <a:rPr lang="zh-TW" altLang="en" dirty="0"/>
              <a:t>）</a:t>
            </a:r>
            <a:r>
              <a:rPr lang="zh-TW" altLang="en-US" dirty="0"/>
              <a:t>是一種專門用來搜尋的樹狀結構</a:t>
            </a:r>
            <a:endParaRPr lang="en-US" altLang="zh-TW" dirty="0"/>
          </a:p>
          <a:p>
            <a:pPr lvl="1"/>
            <a:r>
              <a:rPr lang="zh-TW" altLang="en-US" dirty="0"/>
              <a:t>樹中每個節點的數值，都比其右子樹裡所有節點的數值小，同時也比其左子樹裡所有節點的數值大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44547A8-365C-CB4C-BD82-3B2BFD0CE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3636336"/>
            <a:ext cx="3810002" cy="303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57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在二元搜尋樹中搜尋目標值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3806952" cy="4824536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zh-TW" altLang="en-US" sz="2000" dirty="0"/>
              <a:t>尋找目標值</a:t>
            </a:r>
            <a:r>
              <a:rPr lang="en-US" altLang="zh-TW" sz="2000" dirty="0"/>
              <a:t>17</a:t>
            </a:r>
            <a:r>
              <a:rPr lang="zh-TW" altLang="en-US" sz="2000" dirty="0"/>
              <a:t>時，比較</a:t>
            </a:r>
            <a:endParaRPr lang="en-US" altLang="zh-TW" sz="2000" dirty="0"/>
          </a:p>
          <a:p>
            <a:pPr marL="0" indent="0" algn="l">
              <a:buNone/>
            </a:pPr>
            <a:r>
              <a:rPr lang="zh-TW" altLang="en-US" sz="2000" dirty="0"/>
              <a:t>「是否</a:t>
            </a:r>
            <a:r>
              <a:rPr lang="en-US" altLang="zh-TW" sz="2000" dirty="0"/>
              <a:t>17=20</a:t>
            </a:r>
            <a:r>
              <a:rPr lang="zh-TW" altLang="en-US" sz="2000" dirty="0"/>
              <a:t>」、</a:t>
            </a:r>
            <a:br>
              <a:rPr lang="en-US" altLang="zh-TW" sz="2000" dirty="0"/>
            </a:br>
            <a:r>
              <a:rPr lang="zh-TW" altLang="en-US" sz="2000" dirty="0"/>
              <a:t>「是否</a:t>
            </a:r>
            <a:r>
              <a:rPr lang="en-US" altLang="zh-TW" sz="2000" dirty="0"/>
              <a:t>17=15</a:t>
            </a:r>
            <a:r>
              <a:rPr lang="zh-TW" altLang="en-US" sz="2000" dirty="0"/>
              <a:t>」及</a:t>
            </a:r>
            <a:br>
              <a:rPr lang="en-US" altLang="zh-TW" sz="2000" dirty="0"/>
            </a:br>
            <a:r>
              <a:rPr lang="zh-TW" altLang="en-US" sz="2000" dirty="0"/>
              <a:t>「是否</a:t>
            </a:r>
            <a:r>
              <a:rPr lang="en-US" altLang="zh-TW" sz="2000" dirty="0"/>
              <a:t>17=17</a:t>
            </a:r>
            <a:r>
              <a:rPr lang="zh-TW" altLang="en-US" sz="2000" dirty="0"/>
              <a:t>」</a:t>
            </a:r>
            <a:endParaRPr lang="en-US" altLang="zh-TW" sz="2000" dirty="0"/>
          </a:p>
          <a:p>
            <a:pPr algn="l"/>
            <a:r>
              <a:rPr lang="zh-TW" altLang="en-US" sz="2000" dirty="0"/>
              <a:t>共比較</a:t>
            </a:r>
            <a:r>
              <a:rPr lang="en-US" altLang="zh-TW" sz="2000" dirty="0"/>
              <a:t>3</a:t>
            </a:r>
            <a:r>
              <a:rPr lang="zh-TW" altLang="en-US" sz="2000" dirty="0"/>
              <a:t>次</a:t>
            </a:r>
          </a:p>
          <a:p>
            <a:endParaRPr kumimoji="1" lang="zh-TW" altLang="en-US" sz="2000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CF010D61-56A4-7F49-B9D5-21E62FEE8FBE}"/>
              </a:ext>
            </a:extLst>
          </p:cNvPr>
          <p:cNvSpPr txBox="1">
            <a:spLocks/>
          </p:cNvSpPr>
          <p:nvPr/>
        </p:nvSpPr>
        <p:spPr>
          <a:xfrm>
            <a:off x="4513664" y="1446643"/>
            <a:ext cx="3806952" cy="48245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>
            <a:normAutofit/>
          </a:bodyPr>
          <a:lstStyle>
            <a:lvl1pPr marL="320040" indent="-320040" algn="just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2"/>
              </a:buClr>
              <a:buSzPct val="60000"/>
              <a:buFont typeface="Wingdings"/>
              <a:buChar char=""/>
              <a:defRPr kumimoji="0"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just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70000"/>
              <a:buFont typeface="Wingdings 2"/>
              <a:buChar char=""/>
              <a:defRPr kumimoji="0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just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2"/>
              </a:buClr>
              <a:buSzPct val="75000"/>
              <a:buFont typeface="Wingdings"/>
              <a:buChar char=""/>
              <a:defRPr kumimoji="0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just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3"/>
              </a:buClr>
              <a:buSzPct val="75000"/>
              <a:buFont typeface="Wingdings"/>
              <a:buChar char=""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just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4"/>
              </a:buClr>
              <a:buSzPct val="65000"/>
              <a:buFont typeface="Wingdings"/>
              <a:buChar char=""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/>
              <a:t>尋找目標值</a:t>
            </a:r>
            <a:r>
              <a:rPr lang="en-US" altLang="zh-TW" sz="2000" dirty="0"/>
              <a:t>25</a:t>
            </a:r>
            <a:r>
              <a:rPr lang="zh-TW" altLang="en-US" sz="2000" dirty="0"/>
              <a:t>時，比較</a:t>
            </a:r>
            <a:endParaRPr lang="en-US" altLang="zh-TW" sz="2000" dirty="0"/>
          </a:p>
          <a:p>
            <a:pPr marL="0" indent="0" algn="l">
              <a:buNone/>
            </a:pPr>
            <a:r>
              <a:rPr lang="zh-TW" altLang="en-US" sz="2000" dirty="0"/>
              <a:t>「是否」</a:t>
            </a:r>
            <a:r>
              <a:rPr lang="en-US" altLang="zh-TW" sz="2000" dirty="0"/>
              <a:t>25=20</a:t>
            </a:r>
            <a:r>
              <a:rPr lang="zh-TW" altLang="en-US" sz="2000" dirty="0"/>
              <a:t>」及</a:t>
            </a:r>
            <a:endParaRPr lang="en-US" altLang="zh-TW" sz="2000" dirty="0"/>
          </a:p>
          <a:p>
            <a:pPr marL="0" indent="0" algn="l">
              <a:buNone/>
            </a:pPr>
            <a:r>
              <a:rPr lang="zh-TW" altLang="en-US" sz="2000" dirty="0"/>
              <a:t>「是否</a:t>
            </a:r>
            <a:r>
              <a:rPr lang="en-US" altLang="zh-TW" sz="2000" dirty="0"/>
              <a:t>25=30</a:t>
            </a:r>
            <a:r>
              <a:rPr lang="zh-TW" altLang="en-US" sz="2000" dirty="0"/>
              <a:t>，</a:t>
            </a:r>
            <a:endParaRPr lang="en-US" altLang="zh-TW" sz="2000" dirty="0"/>
          </a:p>
          <a:p>
            <a:pPr algn="l"/>
            <a:r>
              <a:rPr lang="zh-TW" altLang="en-US" sz="2000" dirty="0"/>
              <a:t>共比較</a:t>
            </a:r>
            <a:r>
              <a:rPr lang="en-US" altLang="zh-TW" sz="2000" dirty="0"/>
              <a:t>2</a:t>
            </a:r>
            <a:r>
              <a:rPr lang="zh-TW" altLang="en-US" sz="2000" dirty="0"/>
              <a:t>次</a:t>
            </a:r>
          </a:p>
          <a:p>
            <a:endParaRPr kumimoji="1" lang="zh-TW" altLang="en-US" sz="2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ED0FB8E-0F14-9F4A-9756-258EAA820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99" y="3276600"/>
            <a:ext cx="7450666" cy="334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80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前中後序走訪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走訪</a:t>
            </a:r>
            <a:r>
              <a:rPr lang="zh-TW" altLang="en-US" dirty="0"/>
              <a:t>：拜訪樹上的每一個節點</a:t>
            </a:r>
            <a:endParaRPr lang="en-US" altLang="zh-TW" dirty="0"/>
          </a:p>
          <a:p>
            <a:pPr lvl="1"/>
            <a:r>
              <a:rPr lang="zh-TW" altLang="en-US" dirty="0"/>
              <a:t>分為前序走訪、中序走訪與後序走訪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18D2493-596F-0B47-81BC-82505C24E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871644"/>
            <a:ext cx="7010400" cy="336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854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前序走訪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87A867CB-0BC7-C947-907C-7C5605C964B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408165" y="1412875"/>
            <a:ext cx="6562620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312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中序走訪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7B471AF-5472-6E4E-9ABD-D9C53825F14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57600" y="1412875"/>
            <a:ext cx="7063749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89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後序走訪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6B5E155-0380-7C4B-A7C8-3B43AA41B21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68865" y="1412875"/>
            <a:ext cx="6841219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39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C37660-102E-964D-9A97-498EF52C2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D9B3E9D-62F9-5047-86EA-C1D8296656A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390319" y="1412875"/>
            <a:ext cx="6598312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348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用族譜的結構描述複雜的家族關係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458F5B5-2974-624D-ABFD-73520AFF39E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276600" y="1566115"/>
            <a:ext cx="5661707" cy="482441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27430814-E245-824E-9295-354B3FD11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933" y="1413933"/>
            <a:ext cx="3448800" cy="512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575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F5B417-F0BC-B448-9935-4A5CC8D73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1379134-3F77-6945-87F2-7E23254AC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3999"/>
            <a:ext cx="9144000" cy="3430002"/>
          </a:xfrm>
          <a:prstGeom prst="rect">
            <a:avLst/>
          </a:prstGeom>
        </p:spPr>
      </p:pic>
      <p:sp>
        <p:nvSpPr>
          <p:cNvPr id="4" name="Text Box 17">
            <a:extLst>
              <a:ext uri="{FF2B5EF4-FFF2-40B4-BE49-F238E27FC236}">
                <a16:creationId xmlns:a16="http://schemas.microsoft.com/office/drawing/2014/main" id="{AC7C38E0-1B4E-964F-AC09-568646B99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3048000"/>
            <a:ext cx="28725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dirty="0">
                <a:solidFill>
                  <a:srgbClr val="CC0000"/>
                </a:solidFill>
                <a:ea typeface="標楷體" panose="02010601000101010101" pitchFamily="2" charset="-120"/>
              </a:rPr>
              <a:t>3</a:t>
            </a:r>
          </a:p>
        </p:txBody>
      </p:sp>
      <p:sp>
        <p:nvSpPr>
          <p:cNvPr id="5" name="AutoShape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ED0D41A-6ACB-EF4D-8E9E-754854CD4A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5740096"/>
            <a:ext cx="1143000" cy="343076"/>
          </a:xfrm>
          <a:prstGeom prst="actionButtonBlank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/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000" dirty="0">
                <a:ea typeface="標楷體" panose="02010601000101010101" pitchFamily="2" charset="-120"/>
              </a:rPr>
              <a:t>解</a:t>
            </a:r>
          </a:p>
        </p:txBody>
      </p:sp>
      <p:sp>
        <p:nvSpPr>
          <p:cNvPr id="6" name="Text Box 17">
            <a:extLst>
              <a:ext uri="{FF2B5EF4-FFF2-40B4-BE49-F238E27FC236}">
                <a16:creationId xmlns:a16="http://schemas.microsoft.com/office/drawing/2014/main" id="{BFE0EF5A-8D0C-9040-8F9A-E8227AABDA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5339" y="4427369"/>
            <a:ext cx="182614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dirty="0">
                <a:solidFill>
                  <a:srgbClr val="CC0000"/>
                </a:solidFill>
                <a:ea typeface="標楷體" panose="02010601000101010101" pitchFamily="2" charset="-120"/>
              </a:rPr>
              <a:t>2, 17, 31, 37, 49, 56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7EEE557-7258-7047-B4B9-AE7BE5379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35" y="1335485"/>
            <a:ext cx="594317" cy="56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555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9A95CF-E332-3C4A-AE61-5409A2903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1-2</a:t>
            </a:r>
            <a:r>
              <a:rPr lang="zh-TW" altLang="en-US" dirty="0"/>
              <a:t>　常見的資料結構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B942ED0-1C07-EF41-9A29-9A5C6AEEE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69281"/>
            <a:ext cx="6889955" cy="549541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C805ACD-6ADB-FF43-8E12-85521E919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35" y="1335485"/>
            <a:ext cx="594317" cy="56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168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1-2</a:t>
            </a:r>
            <a:r>
              <a:rPr lang="zh-TW" altLang="en-US" dirty="0"/>
              <a:t>　常見的資料結構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圖</a:t>
            </a:r>
            <a:r>
              <a:rPr lang="zh-TW" altLang="en" dirty="0"/>
              <a:t>（</a:t>
            </a:r>
            <a:r>
              <a:rPr lang="en" altLang="zh-TW" dirty="0"/>
              <a:t>Graph</a:t>
            </a:r>
            <a:r>
              <a:rPr lang="zh-TW" altLang="en" dirty="0"/>
              <a:t>）</a:t>
            </a:r>
            <a:r>
              <a:rPr lang="zh-TW" altLang="en-US" dirty="0"/>
              <a:t>：由數個</a:t>
            </a:r>
            <a:r>
              <a:rPr lang="zh-TW" altLang="en-US" dirty="0">
                <a:solidFill>
                  <a:srgbClr val="FF0000"/>
                </a:solidFill>
              </a:rPr>
              <a:t>節點</a:t>
            </a:r>
            <a:r>
              <a:rPr lang="zh-TW" altLang="en-US" dirty="0"/>
              <a:t>（</a:t>
            </a:r>
            <a:r>
              <a:rPr lang="en" altLang="zh-TW" dirty="0"/>
              <a:t>Vertex</a:t>
            </a:r>
            <a:r>
              <a:rPr lang="zh-TW" altLang="en" dirty="0"/>
              <a:t>），</a:t>
            </a:r>
            <a:r>
              <a:rPr lang="zh-TW" altLang="en-US" dirty="0"/>
              <a:t>以及連接著這些節點的</a:t>
            </a:r>
            <a:r>
              <a:rPr lang="zh-TW" altLang="en-US" dirty="0">
                <a:solidFill>
                  <a:srgbClr val="FF0000"/>
                </a:solidFill>
              </a:rPr>
              <a:t>邊</a:t>
            </a:r>
            <a:r>
              <a:rPr lang="zh-TW" altLang="en-US" dirty="0"/>
              <a:t>（</a:t>
            </a:r>
            <a:r>
              <a:rPr lang="en" altLang="zh-TW" dirty="0"/>
              <a:t>Edge</a:t>
            </a:r>
            <a:r>
              <a:rPr lang="zh-TW" altLang="en" dirty="0"/>
              <a:t>）</a:t>
            </a:r>
            <a:r>
              <a:rPr lang="zh-TW" altLang="en-US" dirty="0"/>
              <a:t>所組成的資料結構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4AE1501-223A-524A-B6A9-F3254A4A3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648" y="3218349"/>
            <a:ext cx="5867400" cy="301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718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無向圖（</a:t>
            </a:r>
            <a:r>
              <a:rPr lang="en" altLang="zh-TW" dirty="0"/>
              <a:t>Undirected Graph</a:t>
            </a:r>
            <a:r>
              <a:rPr lang="zh-TW" altLang="en" dirty="0"/>
              <a:t>）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無向圖的邊沒有方向性</a:t>
            </a:r>
            <a:endParaRPr lang="en-US" altLang="zh-TW" dirty="0"/>
          </a:p>
          <a:p>
            <a:r>
              <a:rPr lang="en" altLang="zh-TW" dirty="0"/>
              <a:t>Facebook</a:t>
            </a:r>
            <a:r>
              <a:rPr lang="zh-TW" altLang="en-US" dirty="0"/>
              <a:t>的好友機制中，成為好友後就可以看到彼此的貼文</a:t>
            </a:r>
          </a:p>
          <a:p>
            <a:endParaRPr lang="zh-TW" altLang="en-US" dirty="0"/>
          </a:p>
          <a:p>
            <a:pPr marL="0" indent="0">
              <a:buNone/>
            </a:pP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9B96204-F070-854A-A491-44EAC4F4E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3163120"/>
            <a:ext cx="8153400" cy="35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7005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有向圖（</a:t>
            </a:r>
            <a:r>
              <a:rPr lang="en" altLang="zh-TW" dirty="0"/>
              <a:t>Directed Graph</a:t>
            </a:r>
            <a:r>
              <a:rPr lang="zh-TW" altLang="en" dirty="0"/>
              <a:t>）</a:t>
            </a:r>
            <a:r>
              <a:rPr lang="en-US" altLang="zh-TW" dirty="0"/>
              <a:t>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有向圖的邊有方向性</a:t>
            </a:r>
          </a:p>
          <a:p>
            <a:r>
              <a:rPr lang="en" altLang="zh-TW" dirty="0"/>
              <a:t>Instagram</a:t>
            </a:r>
            <a:r>
              <a:rPr lang="zh-TW" altLang="en-US" dirty="0"/>
              <a:t>需要追蹤對方才能看到對方的貼文，就算被追蹤，也看不到追蹤者的貼文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E111E70-711A-5044-AFDC-FB40FF8B9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124200"/>
            <a:ext cx="7241370" cy="365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36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圖的表示法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圖這種資料結構主要用來描述節點與節點之間的關係。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1A6BC2E-6330-2C46-BE6C-6F7E1764B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840010"/>
            <a:ext cx="6553200" cy="339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424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相鄰矩陣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相鄰矩陣</a:t>
            </a:r>
            <a:r>
              <a:rPr lang="zh-TW" altLang="en-US" dirty="0"/>
              <a:t>（</a:t>
            </a:r>
            <a:r>
              <a:rPr lang="en" altLang="zh-TW" dirty="0"/>
              <a:t>Adjacency Matrix</a:t>
            </a:r>
            <a:r>
              <a:rPr lang="zh-TW" altLang="en" dirty="0"/>
              <a:t>）</a:t>
            </a:r>
            <a:r>
              <a:rPr lang="zh-TW" altLang="en-US" dirty="0"/>
              <a:t>：兩兩節點間如果有邊連接，則相鄰矩陣（屬於二維陣列）中對應的元素就是</a:t>
            </a:r>
            <a:r>
              <a:rPr lang="en-US" altLang="zh-TW" dirty="0"/>
              <a:t>1</a:t>
            </a:r>
            <a:r>
              <a:rPr lang="zh-TW" altLang="en-US" dirty="0"/>
              <a:t>，反之則為</a:t>
            </a:r>
            <a:r>
              <a:rPr lang="en-US" altLang="zh-TW" dirty="0"/>
              <a:t>0</a:t>
            </a:r>
            <a:r>
              <a:rPr lang="zh-TW" altLang="en-US" dirty="0"/>
              <a:t>。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2D8806A-1483-204B-94C0-3B3E25A15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948" y="2864749"/>
            <a:ext cx="5384800" cy="400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5724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C09002-23AB-E44A-A608-00B6E1BFE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DF30479-5C7C-DA40-A2D3-8AD7AA6AD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47" y="1371600"/>
            <a:ext cx="8312549" cy="5029200"/>
          </a:xfrm>
          <a:prstGeom prst="rect">
            <a:avLst/>
          </a:prstGeom>
        </p:spPr>
      </p:pic>
      <p:sp>
        <p:nvSpPr>
          <p:cNvPr id="5" name="Text Box 17">
            <a:extLst>
              <a:ext uri="{FF2B5EF4-FFF2-40B4-BE49-F238E27FC236}">
                <a16:creationId xmlns:a16="http://schemas.microsoft.com/office/drawing/2014/main" id="{572DCB3C-9C4A-AB4E-A4D6-1BA1B1F4BC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133600"/>
            <a:ext cx="30489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B</a:t>
            </a:r>
          </a:p>
        </p:txBody>
      </p:sp>
      <p:sp>
        <p:nvSpPr>
          <p:cNvPr id="6" name="AutoShape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42068B19-A205-0A4E-B0F9-F4903A6EB6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910" y="6311834"/>
            <a:ext cx="304800" cy="343076"/>
          </a:xfrm>
          <a:prstGeom prst="actionButtonBlank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/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000" dirty="0">
                <a:ea typeface="標楷體" panose="02010601000101010101" pitchFamily="2" charset="-120"/>
              </a:rPr>
              <a:t>解</a:t>
            </a:r>
          </a:p>
        </p:txBody>
      </p:sp>
      <p:sp>
        <p:nvSpPr>
          <p:cNvPr id="7" name="Text Box 17">
            <a:extLst>
              <a:ext uri="{FF2B5EF4-FFF2-40B4-BE49-F238E27FC236}">
                <a16:creationId xmlns:a16="http://schemas.microsoft.com/office/drawing/2014/main" id="{3BD8CDB9-6775-C644-9178-A4C36CEE45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392" y="2724670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D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BC0D340-CBED-674F-B109-C763FC3F3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35" y="1335485"/>
            <a:ext cx="594317" cy="56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92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95B89D-5617-B444-9BA1-269CEC09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實力挑戰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D58313F-BAD1-354F-8559-4E0CB687D81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459359" y="1371600"/>
            <a:ext cx="5932041" cy="526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787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95B89D-5617-B444-9BA1-269CEC09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實力挑戰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1244924C-CD44-1946-A0BB-EE313B16700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19200" y="3733800"/>
            <a:ext cx="6096000" cy="287649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413E20C-A439-424E-B9C0-B3BEA4ED1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600200"/>
            <a:ext cx="6951822" cy="2133600"/>
          </a:xfrm>
          <a:prstGeom prst="rect">
            <a:avLst/>
          </a:prstGeom>
        </p:spPr>
      </p:pic>
      <p:pic>
        <p:nvPicPr>
          <p:cNvPr id="10" name="內容版面配置區 8">
            <a:extLst>
              <a:ext uri="{FF2B5EF4-FFF2-40B4-BE49-F238E27FC236}">
                <a16:creationId xmlns:a16="http://schemas.microsoft.com/office/drawing/2014/main" id="{F4FE6A4E-D8D6-AD48-81F2-2A7918F65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208" y="3733800"/>
            <a:ext cx="6096000" cy="287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21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DE41C4-7B93-354C-AE77-0C27620E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1-2</a:t>
            </a:r>
            <a:r>
              <a:rPr lang="zh-TW" altLang="en-US" dirty="0"/>
              <a:t>　常見的資料結構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9CF0F21-FE27-0F45-B8CF-FBB2DBC0D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288940"/>
            <a:ext cx="7467600" cy="5454103"/>
          </a:xfrm>
          <a:prstGeom prst="rect">
            <a:avLst/>
          </a:prstGeom>
        </p:spPr>
      </p:pic>
      <p:sp>
        <p:nvSpPr>
          <p:cNvPr id="5" name="Text Box 17">
            <a:extLst>
              <a:ext uri="{FF2B5EF4-FFF2-40B4-BE49-F238E27FC236}">
                <a16:creationId xmlns:a16="http://schemas.microsoft.com/office/drawing/2014/main" id="{E91C347F-B138-5547-98EE-E6E34E8031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5011" y="6433591"/>
            <a:ext cx="10823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400" dirty="0">
                <a:solidFill>
                  <a:srgbClr val="CC0000"/>
                </a:solidFill>
                <a:ea typeface="標楷體" panose="02010601000101010101" pitchFamily="2" charset="-120"/>
              </a:rPr>
              <a:t>可以用陣列</a:t>
            </a:r>
            <a:endParaRPr lang="en-US" altLang="zh-TW" sz="1400" dirty="0">
              <a:solidFill>
                <a:srgbClr val="CC0000"/>
              </a:solidFill>
              <a:ea typeface="標楷體" panose="02010601000101010101" pitchFamily="2" charset="-120"/>
            </a:endParaRPr>
          </a:p>
        </p:txBody>
      </p:sp>
      <p:sp>
        <p:nvSpPr>
          <p:cNvPr id="6" name="AutoShape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DE0D612-054C-274C-B531-899FAEBAA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5010" y="6451371"/>
            <a:ext cx="1255789" cy="343076"/>
          </a:xfrm>
          <a:prstGeom prst="actionButtonBlank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/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000" dirty="0">
                <a:ea typeface="標楷體" panose="02010601000101010101" pitchFamily="2" charset="-120"/>
              </a:rPr>
              <a:t>解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F8A5AF4-265D-5744-BEFA-CD23E36D5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35" y="1335485"/>
            <a:ext cx="594317" cy="56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0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95B89D-5617-B444-9BA1-269CEC09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實力挑戰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E16EA19-5491-184B-806A-EDABF83897A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058157"/>
            <a:ext cx="8153400" cy="353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04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1-2</a:t>
            </a:r>
            <a:r>
              <a:rPr lang="zh-TW" altLang="en-US" dirty="0"/>
              <a:t>　常見的資料結構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將同類型資料連續的放在一起，這種資料結構稱為</a:t>
            </a:r>
            <a:r>
              <a:rPr lang="zh-TW" altLang="en-US" dirty="0">
                <a:solidFill>
                  <a:srgbClr val="FF0000"/>
                </a:solidFill>
              </a:rPr>
              <a:t>陣列</a:t>
            </a:r>
            <a:r>
              <a:rPr lang="zh-TW" altLang="en-US" dirty="0"/>
              <a:t>（</a:t>
            </a:r>
            <a:r>
              <a:rPr lang="en" altLang="zh-TW" dirty="0"/>
              <a:t>Array</a:t>
            </a:r>
            <a:r>
              <a:rPr lang="zh-TW" altLang="en" dirty="0"/>
              <a:t>）</a:t>
            </a:r>
          </a:p>
          <a:p>
            <a:r>
              <a:rPr lang="zh-TW" altLang="en-US" dirty="0"/>
              <a:t>例如：索引</a:t>
            </a:r>
            <a:r>
              <a:rPr lang="en-US" altLang="zh-TW" dirty="0"/>
              <a:t>0</a:t>
            </a:r>
            <a:r>
              <a:rPr lang="zh-TW" altLang="en-US" dirty="0"/>
              <a:t>可以取得數字</a:t>
            </a:r>
            <a:r>
              <a:rPr lang="en-US" altLang="zh-TW" dirty="0"/>
              <a:t>50</a:t>
            </a:r>
            <a:r>
              <a:rPr lang="zh-TW" altLang="en-US" dirty="0"/>
              <a:t>，這種長條狀的結構就稱為</a:t>
            </a:r>
            <a:r>
              <a:rPr lang="zh-TW" altLang="en-US" dirty="0">
                <a:solidFill>
                  <a:srgbClr val="FF0000"/>
                </a:solidFill>
              </a:rPr>
              <a:t>一維陣列</a:t>
            </a:r>
            <a:r>
              <a:rPr lang="zh-TW" altLang="en-US" dirty="0"/>
              <a:t>。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6898FF6-2E3E-544E-8126-D81FC9DE7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3581400"/>
            <a:ext cx="6324600" cy="253404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F63EEC8-C840-984A-8724-70350F14D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5620870"/>
            <a:ext cx="2628900" cy="123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47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二維陣列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透過「一月」、「第</a:t>
            </a:r>
            <a:r>
              <a:rPr lang="en-US" altLang="zh-TW" dirty="0"/>
              <a:t>1</a:t>
            </a:r>
            <a:r>
              <a:rPr lang="zh-TW" altLang="en-US" dirty="0"/>
              <a:t>名」可以取得「獅子」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6840BE4-96A6-934D-95EB-474206900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5663490"/>
            <a:ext cx="3047524" cy="114764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3F507E7-6750-B94D-9280-D9550772F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214385"/>
            <a:ext cx="6556248" cy="322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68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1F708B-F3A2-674B-B252-697F943FE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1-2</a:t>
            </a:r>
            <a:r>
              <a:rPr lang="zh-TW" altLang="en-US" dirty="0"/>
              <a:t>　常見的資料結構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BA1FD5F-1562-FF4C-871E-44D50D1A1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10" y="1371600"/>
            <a:ext cx="7543800" cy="528395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936B5F8-00FB-0346-B06D-82922620C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35" y="1335485"/>
            <a:ext cx="594317" cy="56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679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1-2</a:t>
            </a:r>
            <a:r>
              <a:rPr lang="zh-TW" altLang="en-US" dirty="0"/>
              <a:t>　常見的資料結構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後進先出</a:t>
            </a:r>
            <a:r>
              <a:rPr lang="zh-TW" altLang="en-US" dirty="0"/>
              <a:t>特性的資料結構稱為</a:t>
            </a:r>
            <a:r>
              <a:rPr lang="zh-TW" altLang="en-US" dirty="0">
                <a:solidFill>
                  <a:srgbClr val="FF0000"/>
                </a:solidFill>
              </a:rPr>
              <a:t>堆疊</a:t>
            </a:r>
            <a:r>
              <a:rPr lang="zh-TW" altLang="en-US" dirty="0"/>
              <a:t>（</a:t>
            </a:r>
            <a:r>
              <a:rPr lang="en" altLang="zh-TW" dirty="0"/>
              <a:t>Stack</a:t>
            </a:r>
            <a:r>
              <a:rPr lang="zh-TW" altLang="en" dirty="0"/>
              <a:t>）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12DAF30-6632-0045-BE91-1B55FC652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667000"/>
            <a:ext cx="3678830" cy="297179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5F1BA71-4A73-2E4C-9973-9DF5262A7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3014689"/>
            <a:ext cx="5257800" cy="261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295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堆疊的運作原理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加入</a:t>
            </a:r>
            <a:r>
              <a:rPr lang="zh-TW" altLang="en-US" dirty="0"/>
              <a:t>（</a:t>
            </a:r>
            <a:r>
              <a:rPr lang="en" altLang="zh-TW" dirty="0"/>
              <a:t>Push</a:t>
            </a:r>
            <a:r>
              <a:rPr lang="zh-TW" altLang="en" dirty="0"/>
              <a:t>）</a:t>
            </a:r>
            <a:r>
              <a:rPr lang="zh-TW" altLang="en-US" dirty="0"/>
              <a:t>就好比把洋芋片裝入罐子內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取出</a:t>
            </a:r>
            <a:r>
              <a:rPr lang="zh-TW" altLang="en-US" dirty="0"/>
              <a:t>（</a:t>
            </a:r>
            <a:r>
              <a:rPr lang="en" altLang="zh-TW" dirty="0"/>
              <a:t>Pop</a:t>
            </a:r>
            <a:r>
              <a:rPr lang="zh-TW" altLang="en" dirty="0"/>
              <a:t>）</a:t>
            </a:r>
            <a:r>
              <a:rPr lang="zh-TW" altLang="en-US" dirty="0"/>
              <a:t>時，從頂端（</a:t>
            </a:r>
            <a:r>
              <a:rPr lang="en" altLang="zh-TW" dirty="0"/>
              <a:t>Top</a:t>
            </a:r>
            <a:r>
              <a:rPr lang="zh-TW" altLang="en" dirty="0"/>
              <a:t>）</a:t>
            </a:r>
            <a:r>
              <a:rPr lang="zh-TW" altLang="en-US" dirty="0"/>
              <a:t>開始拿取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BA0413A-5C3D-5346-97E9-55F54D4D4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136" y="2819400"/>
            <a:ext cx="4628424" cy="360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007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04E78Sample">
  <a:themeElements>
    <a:clrScheme name="模組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中庸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中庸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04E78Sample</Template>
  <TotalTime>13065</TotalTime>
  <Words>632</Words>
  <Application>Microsoft Macintosh PowerPoint</Application>
  <PresentationFormat>如螢幕大小 (4:3)</PresentationFormat>
  <Paragraphs>98</Paragraphs>
  <Slides>40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46" baseType="lpstr">
      <vt:lpstr>Calibri</vt:lpstr>
      <vt:lpstr>Times New Roman</vt:lpstr>
      <vt:lpstr>Tw Cen MT</vt:lpstr>
      <vt:lpstr>Wingdings</vt:lpstr>
      <vt:lpstr>Wingdings 2</vt:lpstr>
      <vt:lpstr>04E78Sample</vt:lpstr>
      <vt:lpstr>第01章　常見的資料結構</vt:lpstr>
      <vt:lpstr>1-1　資料結構簡介</vt:lpstr>
      <vt:lpstr>用族譜的結構描述複雜的家族關係</vt:lpstr>
      <vt:lpstr>1-2　常見的資料結構</vt:lpstr>
      <vt:lpstr>1-2　常見的資料結構</vt:lpstr>
      <vt:lpstr>二維陣列</vt:lpstr>
      <vt:lpstr>1-2　常見的資料結構</vt:lpstr>
      <vt:lpstr>1-2　常見的資料結構</vt:lpstr>
      <vt:lpstr>堆疊的運作原理</vt:lpstr>
      <vt:lpstr>1-2　常見的資料結構</vt:lpstr>
      <vt:lpstr>1-2　常見的資料結構</vt:lpstr>
      <vt:lpstr>佇列的運作原理</vt:lpstr>
      <vt:lpstr>1-2　常見的資料結構</vt:lpstr>
      <vt:lpstr>1-2　常見的資料結構</vt:lpstr>
      <vt:lpstr>鏈結串列的運作原理</vt:lpstr>
      <vt:lpstr>PowerPoint 簡報</vt:lpstr>
      <vt:lpstr>PowerPoint 簡報</vt:lpstr>
      <vt:lpstr>1-2　常見的資料結構</vt:lpstr>
      <vt:lpstr>1-2　常見的資料結構</vt:lpstr>
      <vt:lpstr>賽程表是典型的樹狀結構</vt:lpstr>
      <vt:lpstr>電腦的資料夾結構是屬於樹狀結構</vt:lpstr>
      <vt:lpstr>二元樹</vt:lpstr>
      <vt:lpstr>二元搜尋樹</vt:lpstr>
      <vt:lpstr>在二元搜尋樹中搜尋目標值</vt:lpstr>
      <vt:lpstr>前中後序走訪</vt:lpstr>
      <vt:lpstr>前序走訪</vt:lpstr>
      <vt:lpstr>中序走訪</vt:lpstr>
      <vt:lpstr>後序走訪</vt:lpstr>
      <vt:lpstr>PowerPoint 簡報</vt:lpstr>
      <vt:lpstr>PowerPoint 簡報</vt:lpstr>
      <vt:lpstr>1-2　常見的資料結構</vt:lpstr>
      <vt:lpstr>1-2　常見的資料結構</vt:lpstr>
      <vt:lpstr>無向圖（Undirected Graph）</vt:lpstr>
      <vt:lpstr>有向圖（Directed Graph） </vt:lpstr>
      <vt:lpstr>圖的表示法</vt:lpstr>
      <vt:lpstr>相鄰矩陣</vt:lpstr>
      <vt:lpstr>PowerPoint 簡報</vt:lpstr>
      <vt:lpstr>實力挑戰</vt:lpstr>
      <vt:lpstr>實力挑戰</vt:lpstr>
      <vt:lpstr>實力挑戰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Aminul Islam</dc:creator>
  <cp:lastModifiedBy>Microsoft Office User</cp:lastModifiedBy>
  <cp:revision>453</cp:revision>
  <cp:lastPrinted>2019-03-05T08:07:49Z</cp:lastPrinted>
  <dcterms:created xsi:type="dcterms:W3CDTF">2012-12-17T09:47:55Z</dcterms:created>
  <dcterms:modified xsi:type="dcterms:W3CDTF">2019-09-02T00:08:52Z</dcterms:modified>
</cp:coreProperties>
</file>